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67" r:id="rId4"/>
    <p:sldId id="258" r:id="rId5"/>
    <p:sldId id="257" r:id="rId6"/>
    <p:sldId id="263" r:id="rId7"/>
    <p:sldId id="266" r:id="rId8"/>
    <p:sldId id="264" r:id="rId9"/>
    <p:sldId id="265" r:id="rId10"/>
    <p:sldId id="259" r:id="rId11"/>
    <p:sldId id="268" r:id="rId12"/>
    <p:sldId id="261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800080"/>
    <a:srgbClr val="D7A7FB"/>
    <a:srgbClr val="FF93C9"/>
    <a:srgbClr val="FF6DB6"/>
    <a:srgbClr val="FFFF5B"/>
    <a:srgbClr val="FFFF66"/>
    <a:srgbClr val="D6006B"/>
    <a:srgbClr val="3100E4"/>
    <a:srgbClr val="2E4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60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9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6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3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4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491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45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574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33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6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3900-9225-4B08-B325-9EBCE58C90CF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FAEB3-67E8-416A-8B9B-0CFE06BF9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3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游迅网_百威啤酒创意广告：现实版《吃豆人》_超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23875" y="0"/>
            <a:ext cx="13319728" cy="7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9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7557" r="2009" b="28239"/>
          <a:stretch/>
        </p:blipFill>
        <p:spPr>
          <a:xfrm>
            <a:off x="177554" y="5326602"/>
            <a:ext cx="11719754" cy="144262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2" t="7182" r="18091" b="65000"/>
          <a:stretch/>
        </p:blipFill>
        <p:spPr>
          <a:xfrm>
            <a:off x="0" y="0"/>
            <a:ext cx="6194780" cy="1442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2483720"/>
            <a:ext cx="3733800" cy="222304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13174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1D7ED214-3276-45EE-844B-759E68047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5938" y="1423988"/>
            <a:ext cx="6080125" cy="40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41300">
                    <a:schemeClr val="bg1">
                      <a:lumMod val="85000"/>
                      <a:alpha val="40000"/>
                    </a:scheme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传送门</a:t>
            </a:r>
          </a:p>
        </p:txBody>
      </p:sp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247D3D78-7212-48C7-B791-3A20B7B713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5675" y="1793875"/>
            <a:ext cx="5029200" cy="36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8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0CBDAFD5-6C4B-4895-9A32-E74BBB3954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5938" y="1423988"/>
            <a:ext cx="6080125" cy="40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7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屏幕录制 1">
            <a:hlinkClick r:id="" action="ppaction://media"/>
            <a:extLst>
              <a:ext uri="{FF2B5EF4-FFF2-40B4-BE49-F238E27FC236}">
                <a16:creationId xmlns:a16="http://schemas.microsoft.com/office/drawing/2014/main" id="{0D6661FE-B202-47D2-8F48-2FD232B8CE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5938" y="1423988"/>
            <a:ext cx="6080125" cy="40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屏幕录制 1">
            <a:hlinkClick r:id="" action="ppaction://media"/>
            <a:extLst>
              <a:ext uri="{FF2B5EF4-FFF2-40B4-BE49-F238E27FC236}">
                <a16:creationId xmlns:a16="http://schemas.microsoft.com/office/drawing/2014/main" id="{F383B1AD-A713-4A21-8F3F-B02F68ED3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5938" y="1423988"/>
            <a:ext cx="6080125" cy="40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4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68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F31EB-D832-4780-91DB-7DDE1F7D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C++</a:t>
            </a:r>
            <a:r>
              <a:rPr lang="zh-CN" altLang="en-US" b="1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课程设计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EEFD4-1DA6-4254-A197-3856749EE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完成人 </a:t>
            </a:r>
            <a:endParaRPr lang="en-US" altLang="zh-CN" dirty="0">
              <a:solidFill>
                <a:srgbClr val="FFCC99"/>
              </a:solidFill>
              <a:effectLst>
                <a:glow rad="127000">
                  <a:srgbClr val="FFCC99">
                    <a:alpha val="40000"/>
                  </a:srgbClr>
                </a:glow>
              </a:effectLst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          杨舒桦 （人工智能开发实现）</a:t>
            </a:r>
            <a:endParaRPr lang="en-US" altLang="zh-CN" dirty="0">
              <a:solidFill>
                <a:srgbClr val="FFCC99"/>
              </a:solidFill>
              <a:effectLst>
                <a:glow rad="127000">
                  <a:srgbClr val="FFCC99">
                    <a:alpha val="40000"/>
                  </a:srgbClr>
                </a:glow>
              </a:effectLst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          卢逸飞 （主体程序及图像界面开发实现）</a:t>
            </a:r>
            <a:endParaRPr lang="en-US" altLang="zh-CN" dirty="0">
              <a:solidFill>
                <a:srgbClr val="FFCC99"/>
              </a:solidFill>
              <a:effectLst>
                <a:glow rad="127000">
                  <a:srgbClr val="FFCC99">
                    <a:alpha val="40000"/>
                  </a:srgbClr>
                </a:glow>
              </a:effectLst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课题来源 </a:t>
            </a:r>
            <a:endParaRPr lang="en-US" altLang="zh-CN" dirty="0">
              <a:solidFill>
                <a:srgbClr val="FFCC99"/>
              </a:solidFill>
              <a:effectLst>
                <a:glow rad="127000">
                  <a:srgbClr val="FFCC99">
                    <a:alpha val="40000"/>
                  </a:srgbClr>
                </a:glow>
              </a:effectLst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          </a:t>
            </a:r>
            <a:r>
              <a:rPr lang="zh-CN" altLang="en-US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对经典游戏吃豆人（</a:t>
            </a:r>
            <a:r>
              <a:rPr lang="en-US" altLang="zh-CN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Pac-man</a:t>
            </a:r>
            <a:r>
              <a:rPr lang="zh-CN" altLang="en-US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）进行改编</a:t>
            </a:r>
            <a:endParaRPr lang="en-US" altLang="zh-CN" dirty="0">
              <a:solidFill>
                <a:srgbClr val="FFCC99"/>
              </a:solidFill>
              <a:effectLst>
                <a:glow rad="127000">
                  <a:srgbClr val="FFCC99">
                    <a:alpha val="40000"/>
                  </a:srgbClr>
                </a:glow>
              </a:effectLst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主要实现手段</a:t>
            </a:r>
            <a:endParaRPr lang="en-US" altLang="zh-CN" dirty="0">
              <a:solidFill>
                <a:srgbClr val="FFCC99"/>
              </a:solidFill>
              <a:effectLst>
                <a:glow rad="127000">
                  <a:srgbClr val="FFCC99">
                    <a:alpha val="40000"/>
                  </a:srgbClr>
                </a:glow>
              </a:effectLst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          </a:t>
            </a:r>
            <a:r>
              <a:rPr lang="zh-CN" altLang="en-US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使用</a:t>
            </a:r>
            <a:r>
              <a:rPr lang="en-US" altLang="zh-CN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C++</a:t>
            </a:r>
            <a:r>
              <a:rPr lang="zh-CN" altLang="en-US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语言进行主程序设计</a:t>
            </a:r>
            <a:endParaRPr lang="en-US" altLang="zh-CN" dirty="0">
              <a:solidFill>
                <a:srgbClr val="FFCC99"/>
              </a:solidFill>
              <a:effectLst>
                <a:glow rad="127000">
                  <a:srgbClr val="FFCC99">
                    <a:alpha val="40000"/>
                  </a:srgbClr>
                </a:glow>
              </a:effectLst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          </a:t>
            </a:r>
            <a:r>
              <a:rPr lang="zh-CN" altLang="en-US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使用</a:t>
            </a:r>
            <a:r>
              <a:rPr lang="en-US" altLang="zh-CN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Qt</a:t>
            </a:r>
            <a:r>
              <a:rPr lang="zh-CN" altLang="en-US" dirty="0">
                <a:solidFill>
                  <a:srgbClr val="FFCC99"/>
                </a:solidFill>
                <a:effectLst>
                  <a:glow rad="127000">
                    <a:srgbClr val="FFCC9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完成图像界面</a:t>
            </a:r>
            <a:endParaRPr lang="en-US" altLang="zh-CN" dirty="0">
              <a:solidFill>
                <a:srgbClr val="FFCC99"/>
              </a:solidFill>
              <a:effectLst>
                <a:glow rad="127000">
                  <a:srgbClr val="FFCC99">
                    <a:alpha val="40000"/>
                  </a:srgbClr>
                </a:glow>
              </a:effectLst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33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0250" y="74083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FF6DB6"/>
                </a:solidFill>
                <a:effectLst>
                  <a:glow rad="254000">
                    <a:srgbClr val="FF93C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参考</a:t>
            </a:r>
            <a:r>
              <a:rPr lang="zh-CN" altLang="en-US" b="1" dirty="0">
                <a:solidFill>
                  <a:srgbClr val="D6006B"/>
                </a:solidFill>
                <a:effectLst>
                  <a:glow rad="254000">
                    <a:srgbClr val="FF93C9">
                      <a:alpha val="40000"/>
                    </a:srgb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材料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00250" y="2780313"/>
            <a:ext cx="68008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93C9"/>
                </a:solidFill>
                <a:effectLst>
                  <a:glow rad="241300">
                    <a:srgbClr val="FF93C9">
                      <a:alpha val="40000"/>
                    </a:srgb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CSDN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93C9"/>
                </a:solidFill>
                <a:effectLst>
                  <a:glow rad="241300">
                    <a:srgbClr val="FF93C9">
                      <a:alpha val="40000"/>
                    </a:srgb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时间函数</a:t>
            </a:r>
            <a:endParaRPr lang="en-US" altLang="zh-CN" sz="2800" dirty="0">
              <a:solidFill>
                <a:srgbClr val="FF93C9"/>
              </a:solidFill>
              <a:effectLst>
                <a:glow rad="241300">
                  <a:srgbClr val="FF93C9">
                    <a:alpha val="40000"/>
                  </a:srgb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93C9"/>
                </a:solidFill>
                <a:effectLst>
                  <a:glow rad="241300">
                    <a:srgbClr val="FF93C9">
                      <a:alpha val="40000"/>
                    </a:srgb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键盘事件</a:t>
            </a:r>
            <a:endParaRPr lang="en-US" altLang="zh-CN" sz="2800" dirty="0">
              <a:solidFill>
                <a:srgbClr val="FF93C9"/>
              </a:solidFill>
              <a:effectLst>
                <a:glow rad="241300">
                  <a:srgbClr val="FF93C9">
                    <a:alpha val="40000"/>
                  </a:srgb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800" dirty="0" err="1">
                <a:solidFill>
                  <a:srgbClr val="FF93C9"/>
                </a:solidFill>
                <a:effectLst>
                  <a:glow rad="241300">
                    <a:srgbClr val="FF93C9">
                      <a:alpha val="40000"/>
                    </a:srgb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Bilibili</a:t>
            </a:r>
            <a:endParaRPr lang="en-US" altLang="zh-CN" sz="2800" dirty="0">
              <a:solidFill>
                <a:srgbClr val="FF93C9"/>
              </a:solidFill>
              <a:effectLst>
                <a:glow rad="241300">
                  <a:srgbClr val="FF93C9">
                    <a:alpha val="40000"/>
                  </a:srgb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93C9"/>
                </a:solidFill>
                <a:effectLst>
                  <a:glow rad="241300">
                    <a:srgbClr val="FF93C9">
                      <a:alpha val="40000"/>
                    </a:srgb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各种教学视频</a:t>
            </a:r>
            <a:endParaRPr lang="en-US" altLang="zh-CN" sz="2800" dirty="0">
              <a:solidFill>
                <a:srgbClr val="FF93C9"/>
              </a:solidFill>
              <a:effectLst>
                <a:glow rad="241300">
                  <a:srgbClr val="FF93C9">
                    <a:alpha val="40000"/>
                  </a:srgb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800" dirty="0" err="1">
                <a:solidFill>
                  <a:srgbClr val="FF93C9"/>
                </a:solidFill>
                <a:effectLst>
                  <a:glow rad="241300">
                    <a:srgbClr val="FF93C9">
                      <a:alpha val="40000"/>
                    </a:srgb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Baidu</a:t>
            </a:r>
            <a:endParaRPr lang="en-US" altLang="zh-CN" sz="2800" dirty="0">
              <a:solidFill>
                <a:srgbClr val="FF93C9"/>
              </a:solidFill>
              <a:effectLst>
                <a:glow rad="241300">
                  <a:srgbClr val="FF93C9">
                    <a:alpha val="40000"/>
                  </a:srgb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9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95" y="2000183"/>
            <a:ext cx="4283477" cy="32195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0408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effectLst>
            <a:glow rad="1905000">
              <a:schemeClr val="accent1"/>
            </a:glow>
          </a:effectLst>
        </p:spPr>
        <p:txBody>
          <a:bodyPr/>
          <a:lstStyle/>
          <a:p>
            <a:r>
              <a:rPr lang="zh-CN" altLang="en-US" b="1" dirty="0">
                <a:solidFill>
                  <a:srgbClr val="FF6DB6"/>
                </a:solidFill>
                <a:effectLst>
                  <a:glow rad="241300">
                    <a:schemeClr val="bg1">
                      <a:alpha val="40000"/>
                    </a:scheme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主要实现</a:t>
            </a:r>
            <a:r>
              <a:rPr lang="zh-CN" altLang="en-US" b="1" dirty="0">
                <a:solidFill>
                  <a:srgbClr val="00B0F0"/>
                </a:solidFill>
                <a:effectLst>
                  <a:glow rad="241300">
                    <a:schemeClr val="accent1">
                      <a:alpha val="40000"/>
                    </a:schemeClr>
                  </a:glow>
                </a:effectLst>
                <a:latin typeface="等线 Light" panose="02010600030101010101" pitchFamily="2" charset="-122"/>
                <a:ea typeface="等线 Light" panose="02010600030101010101" pitchFamily="2" charset="-122"/>
              </a:rPr>
              <a:t>功能</a:t>
            </a:r>
            <a:endParaRPr lang="zh-CN" altLang="en-US" b="1" dirty="0">
              <a:solidFill>
                <a:srgbClr val="FDF400"/>
              </a:solidFill>
              <a:effectLst>
                <a:glow rad="241300">
                  <a:schemeClr val="accent1">
                    <a:alpha val="40000"/>
                  </a:schemeClr>
                </a:glow>
              </a:effectLst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0" t="28571" r="13610" b="30159"/>
          <a:stretch/>
        </p:blipFill>
        <p:spPr>
          <a:xfrm>
            <a:off x="7500938" y="4697558"/>
            <a:ext cx="4695825" cy="1983436"/>
          </a:xfrm>
        </p:spPr>
      </p:pic>
      <p:sp>
        <p:nvSpPr>
          <p:cNvPr id="5" name="文本框 4"/>
          <p:cNvSpPr txBox="1"/>
          <p:nvPr/>
        </p:nvSpPr>
        <p:spPr>
          <a:xfrm>
            <a:off x="2171699" y="1676400"/>
            <a:ext cx="6172201" cy="34163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玩家用键盘操控</a:t>
            </a:r>
            <a:r>
              <a:rPr lang="en-US" altLang="zh-CN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Pac-Man</a:t>
            </a: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，按照给出的可行路径进行吃豆游戏并记录分数和游戏时间</a:t>
            </a:r>
            <a:endParaRPr lang="en-US" altLang="zh-CN" sz="2400" dirty="0">
              <a:solidFill>
                <a:srgbClr val="00B0F0"/>
              </a:solidFill>
              <a:effectLst>
                <a:glow rad="317500">
                  <a:schemeClr val="accent1">
                    <a:alpha val="40000"/>
                  </a:scheme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玩家操控</a:t>
            </a:r>
            <a:r>
              <a:rPr lang="en-US" altLang="zh-CN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Pac-Man</a:t>
            </a: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将场上豆子清空为游戏结束，完成一局的时间由快到慢记录为排行榜</a:t>
            </a:r>
            <a:endParaRPr lang="zh-CN" altLang="en-US" dirty="0">
              <a:solidFill>
                <a:srgbClr val="FFFF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11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49" y="2502932"/>
            <a:ext cx="4777651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9024" y="2099584"/>
            <a:ext cx="6515100" cy="9845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D7A7FB"/>
                </a:solidFill>
                <a:effectLst>
                  <a:glow rad="317500">
                    <a:srgbClr val="D7A7FB">
                      <a:alpha val="40000"/>
                    </a:srgb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设计三个不同的游戏难度</a:t>
            </a:r>
          </a:p>
        </p:txBody>
      </p:sp>
    </p:spTree>
    <p:extLst>
      <p:ext uri="{BB962C8B-B14F-4D97-AF65-F5344CB8AC3E}">
        <p14:creationId xmlns:p14="http://schemas.microsoft.com/office/powerpoint/2010/main" val="343211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49" y="2398157"/>
            <a:ext cx="4777651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624" y="670834"/>
            <a:ext cx="6515100" cy="371832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Level 1 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   </a:t>
            </a: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随机在地图上生成不同的豆子：</a:t>
            </a:r>
            <a:endParaRPr lang="en-US" altLang="zh-CN" sz="2400" dirty="0">
              <a:solidFill>
                <a:srgbClr val="00B0F0"/>
              </a:solidFill>
              <a:effectLst>
                <a:glow rad="317500">
                  <a:schemeClr val="accent1">
                    <a:alpha val="40000"/>
                  </a:scheme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       </a:t>
            </a: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黄色（普通豆子）</a:t>
            </a:r>
            <a:endParaRPr lang="en-US" altLang="zh-CN" sz="2400" dirty="0">
              <a:solidFill>
                <a:srgbClr val="00B0F0"/>
              </a:solidFill>
              <a:effectLst>
                <a:glow rad="317500">
                  <a:schemeClr val="accent1">
                    <a:alpha val="40000"/>
                  </a:scheme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       </a:t>
            </a: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蓝色（加分豆子）</a:t>
            </a:r>
            <a:endParaRPr lang="en-US" altLang="zh-CN" sz="2400" dirty="0">
              <a:solidFill>
                <a:srgbClr val="00B0F0"/>
              </a:solidFill>
              <a:effectLst>
                <a:glow rad="317500">
                  <a:schemeClr val="accent1">
                    <a:alpha val="40000"/>
                  </a:scheme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       </a:t>
            </a: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金色（吃了以后一段时间内会加速的豆子）</a:t>
            </a:r>
            <a:endParaRPr lang="en-US" altLang="zh-CN" sz="2400" dirty="0">
              <a:solidFill>
                <a:srgbClr val="00B0F0"/>
              </a:solidFill>
              <a:effectLst>
                <a:glow rad="317500">
                  <a:schemeClr val="accent1">
                    <a:alpha val="40000"/>
                  </a:scheme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   </a:t>
            </a: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玩家在最短时间内吃掉所有豆子即胜利</a:t>
            </a:r>
            <a:endParaRPr lang="en-US" altLang="zh-CN" sz="2400" dirty="0">
              <a:solidFill>
                <a:srgbClr val="00B0F0"/>
              </a:solidFill>
              <a:effectLst>
                <a:glow rad="317500">
                  <a:schemeClr val="accent1">
                    <a:alpha val="40000"/>
                  </a:scheme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66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49" y="2398157"/>
            <a:ext cx="4777651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624" y="670834"/>
            <a:ext cx="6515100" cy="371832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Level 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Level 1</a:t>
            </a: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基础上设计两个人工智能“鬼”，在地图中自由走动，如果吃豆人碰到鬼则会失去一条生命。</a:t>
            </a:r>
            <a:endParaRPr lang="en-US" altLang="zh-CN" sz="2400" dirty="0">
              <a:solidFill>
                <a:srgbClr val="00B0F0"/>
              </a:solidFill>
              <a:effectLst>
                <a:glow rad="317500">
                  <a:schemeClr val="accent1">
                    <a:alpha val="40000"/>
                  </a:scheme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若失去三条生命游戏结束。</a:t>
            </a:r>
            <a:endParaRPr lang="en-US" altLang="zh-CN" sz="2400" dirty="0">
              <a:solidFill>
                <a:srgbClr val="00B0F0"/>
              </a:solidFill>
              <a:effectLst>
                <a:glow rad="317500">
                  <a:schemeClr val="accent1">
                    <a:alpha val="40000"/>
                  </a:scheme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若成功吃完所有豆豆，则游戏胜利。</a:t>
            </a:r>
            <a:endParaRPr lang="en-US" altLang="zh-CN" sz="2400" dirty="0">
              <a:solidFill>
                <a:srgbClr val="00B0F0"/>
              </a:solidFill>
              <a:effectLst>
                <a:glow rad="317500">
                  <a:schemeClr val="accent1">
                    <a:alpha val="40000"/>
                  </a:scheme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285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49" y="2398157"/>
            <a:ext cx="4777651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624" y="670834"/>
            <a:ext cx="6515100" cy="4272323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Level 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Level 2</a:t>
            </a: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基础上，优化了人工智能的算法，在预估“鬼”走到</a:t>
            </a:r>
            <a:r>
              <a:rPr lang="en-US" altLang="zh-CN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Pac-Man</a:t>
            </a: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的实际路程后选择路程最短路径</a:t>
            </a:r>
            <a:endParaRPr lang="en-US" altLang="zh-CN" sz="2400" dirty="0">
              <a:solidFill>
                <a:srgbClr val="00B0F0"/>
              </a:solidFill>
              <a:effectLst>
                <a:glow rad="317500">
                  <a:schemeClr val="accent1">
                    <a:alpha val="40000"/>
                  </a:scheme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判断路口，使鬼在路口处进行最短路径判断</a:t>
            </a:r>
            <a:endParaRPr lang="en-US" altLang="zh-CN" sz="2400" dirty="0">
              <a:solidFill>
                <a:srgbClr val="00B0F0"/>
              </a:solidFill>
              <a:effectLst>
                <a:glow rad="317500">
                  <a:schemeClr val="accent1">
                    <a:alpha val="40000"/>
                  </a:schemeClr>
                </a:glo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加大难度，使游戏更具挑战性，游戏体验更丰富</a:t>
            </a:r>
            <a:r>
              <a:rPr lang="en-US" altLang="zh-CN" sz="2400" dirty="0">
                <a:solidFill>
                  <a:srgbClr val="00B0F0"/>
                </a:solidFill>
                <a:effectLst>
                  <a:glow rad="317500">
                    <a:schemeClr val="accent1"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2876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287</Words>
  <Application>Microsoft Office PowerPoint</Application>
  <PresentationFormat>宽屏</PresentationFormat>
  <Paragraphs>35</Paragraphs>
  <Slides>16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 Light</vt:lpstr>
      <vt:lpstr>华文细黑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C++课程设计</vt:lpstr>
      <vt:lpstr>参考材料</vt:lpstr>
      <vt:lpstr>主要实现功能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传送门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lily990717@163.com</dc:creator>
  <cp:lastModifiedBy>1660826270@qq.com</cp:lastModifiedBy>
  <cp:revision>24</cp:revision>
  <dcterms:created xsi:type="dcterms:W3CDTF">2018-09-18T12:23:02Z</dcterms:created>
  <dcterms:modified xsi:type="dcterms:W3CDTF">2018-09-20T02:38:45Z</dcterms:modified>
</cp:coreProperties>
</file>